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ACE92CAC-170B-475B-9DBE-67967719169D}">
  <a:tblStyle styleName="Table_0" styleId="{ACE92CAC-170B-475B-9DBE-67967719169D}"/>
</a:tblStyleLst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2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 indent="-285750" marL="742950">
              <a:defRPr/>
            </a:lvl2pPr>
            <a:lvl3pPr rtl="0" indent="-228600" marL="1143000">
              <a:defRPr/>
            </a:lvl3pPr>
            <a:lvl4pPr rtl="0" indent="-228600" marL="160020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600200" x="457200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600200" x="4692273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5875078" x="457200"/>
            <a:ext cy="692693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-285750" marL="74295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24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-228600" marL="114300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-228600" marL="160020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-228600" marL="205740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-228600" marL="251460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-228600" marL="297180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-228600" marL="342900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-228600" marL="388620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Relationship Target="../media/image02.png" Type="http://schemas.openxmlformats.org/officeDocument/2006/relationships/image" Id="rId6"/><Relationship Target="http://www.cyberciti.biz/faq/howto-configuring-network-interface-cards-on-debian/" Type="http://schemas.openxmlformats.org/officeDocument/2006/relationships/hyperlink" TargetMode="External" Id="rId5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Relationship Target="../media/image04.png" Type="http://schemas.openxmlformats.org/officeDocument/2006/relationships/image" Id="rId6"/><Relationship Target="http://www.cyberciti.biz/faq/howto-configuring-network-interface-cards-on-debian/" Type="http://schemas.openxmlformats.org/officeDocument/2006/relationships/hyperlink" TargetMode="External" Id="rId5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Relationship Target="../media/image06.png" Type="http://schemas.openxmlformats.org/officeDocument/2006/relationships/image" Id="rId5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Relationship Target="http://www.raspberrypi.org/faqs" Type="http://schemas.openxmlformats.org/officeDocument/2006/relationships/hyperlink" TargetMode="External" Id="rId6"/><Relationship Target="http://en.wikipedia.org/wiki/Raspberry_Pi" Type="http://schemas.openxmlformats.org/officeDocument/2006/relationships/hyperlink" TargetMode="External" Id="rId5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Relationship Target="../media/image05.jpg" Type="http://schemas.openxmlformats.org/officeDocument/2006/relationships/image" Id="rId6"/><Relationship Target="../media/image08.png" Type="http://schemas.openxmlformats.org/officeDocument/2006/relationships/image" Id="rId5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4"/><Relationship Target="../media/image09.png" Type="http://schemas.openxmlformats.org/officeDocument/2006/relationships/image" Id="rId3"/><Relationship Target="../media/image00.jpg" Type="http://schemas.openxmlformats.org/officeDocument/2006/relationships/image" Id="rId5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Relationship Target="../media/image03.png" Type="http://schemas.openxmlformats.org/officeDocument/2006/relationships/image" Id="rId5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4"/><Relationship Target="../media/image07.png" Type="http://schemas.openxmlformats.org/officeDocument/2006/relationships/image" Id="rId3"/><Relationship Target="../media/image00.jpg" Type="http://schemas.openxmlformats.org/officeDocument/2006/relationships/image" Id="rId5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24" name="Shape 24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Raspberry Pi: </a:t>
            </a:r>
          </a:p>
          <a:p>
            <a:pPr rtl="0" lvl="0">
              <a:buNone/>
            </a:pPr>
            <a:r>
              <a:rPr sz="3000" lang="en"/>
              <a:t>Opening and Setting</a:t>
            </a:r>
          </a:p>
          <a:p>
            <a:pPr>
              <a:buNone/>
            </a:pPr>
            <a:r>
              <a:rPr sz="3000" lang="en"/>
              <a:t> up a mini Linux dev Environment</a:t>
            </a:r>
          </a:p>
        </p:txBody>
      </p:sp>
      <p:sp>
        <p:nvSpPr>
          <p:cNvPr id="25" name="Shape 25"/>
          <p:cNvSpPr txBox="1"/>
          <p:nvPr>
            <p:ph idx="1" type="subTitle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sz="1800" lang="en">
                <a:solidFill>
                  <a:srgbClr val="000000"/>
                </a:solidFill>
              </a:rPr>
              <a:t>Ricardo A. Parodi</a:t>
            </a:r>
          </a:p>
          <a:p>
            <a:pPr rtl="0" lvl="0">
              <a:buNone/>
            </a:pPr>
            <a:r>
              <a:rPr b="1" sz="1800" lang="en">
                <a:solidFill>
                  <a:srgbClr val="000000"/>
                </a:solidFill>
              </a:rPr>
              <a:t>dataemotion@gmail.com</a:t>
            </a:r>
          </a:p>
          <a:p>
            <a:pPr>
              <a:buNone/>
            </a:pPr>
            <a:r>
              <a:rPr sz="1100" lang="en">
                <a:solidFill>
                  <a:srgbClr val="000000"/>
                </a:solidFill>
              </a:rPr>
              <a:t>April 17th, 2013</a:t>
            </a:r>
          </a:p>
        </p:txBody>
      </p:sp>
      <p:sp>
        <p:nvSpPr>
          <p:cNvPr id="26" name="Shape 26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07" name="Shape 107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108" name="Shape 10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Let's clear our Desk IRL P1: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y="1568150" x="280786"/>
            <a:ext cy="3930899" cx="83120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Networking</a:t>
            </a:r>
          </a:p>
          <a:p>
            <a:pPr rtl="0" lvl="0">
              <a:buNone/>
            </a:pPr>
            <a:r>
              <a:rPr lang="en"/>
              <a:t>If the ethernet cable is connected the adapter will get an address from DHC.</a:t>
            </a:r>
            <a:br>
              <a:rPr lang="en"/>
            </a:br>
            <a:r>
              <a:rPr lang="en"/>
              <a:t>To see the details type the following command: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ifconfig -a</a:t>
            </a:r>
          </a:p>
          <a:p>
            <a:r>
              <a:t/>
            </a:r>
          </a:p>
          <a:p>
            <a:pPr rtl="0" lvl="0">
              <a:buNone/>
            </a:pPr>
            <a:r>
              <a:rPr b="1" lang="en"/>
              <a:t>WiFi:</a:t>
            </a:r>
          </a:p>
          <a:p>
            <a:pPr rtl="0" lvl="0">
              <a:buNone/>
            </a:pPr>
            <a:r>
              <a:rPr lang="en"/>
              <a:t>Plug your USB adapter</a:t>
            </a:r>
          </a:p>
          <a:p>
            <a:pPr rtl="0" lvl="0">
              <a:buNone/>
            </a:pPr>
            <a:r>
              <a:rPr lang="en"/>
              <a:t>Click on the icon on the desktop</a:t>
            </a:r>
          </a:p>
          <a:p>
            <a:r>
              <a:t/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Ideally we want a fixed IP address, take a look at the /etc/network/interfaces file.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y="6168375" x="2452025"/>
            <a:ext cy="252899" cx="6176100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u="sng" sz="1100" lang="en">
                <a:solidFill>
                  <a:schemeClr val="hlink"/>
                </a:solidFill>
                <a:hlinkClick r:id="rId5"/>
              </a:rPr>
              <a:t>http://www.cyberciti.biz/faq/howto-configuring-network-interface-cards-on-debian/</a:t>
            </a:r>
          </a:p>
        </p:txBody>
      </p:sp>
      <p:sp>
        <p:nvSpPr>
          <p:cNvPr id="111" name="Shape 111"/>
          <p:cNvSpPr/>
          <p:nvPr/>
        </p:nvSpPr>
        <p:spPr>
          <a:xfrm>
            <a:off y="2734700" x="3018200"/>
            <a:ext cy="781050" cx="85725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17" name="Shape 117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118" name="Shape 1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Let's clear our Desk IRL P1.b:</a:t>
            </a:r>
          </a:p>
        </p:txBody>
      </p:sp>
      <p:sp>
        <p:nvSpPr>
          <p:cNvPr id="119" name="Shape 119"/>
          <p:cNvSpPr txBox="1"/>
          <p:nvPr/>
        </p:nvSpPr>
        <p:spPr>
          <a:xfrm>
            <a:off y="6168375" x="2452025"/>
            <a:ext cy="252899" cx="6176100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u="sng" sz="1100" lang="en">
                <a:solidFill>
                  <a:schemeClr val="hlink"/>
                </a:solidFill>
                <a:hlinkClick r:id="rId5"/>
              </a:rPr>
              <a:t>http://www.cyberciti.biz/faq/howto-configuring-network-interface-cards-on-debian/</a:t>
            </a:r>
          </a:p>
        </p:txBody>
      </p:sp>
      <p:sp>
        <p:nvSpPr>
          <p:cNvPr id="120" name="Shape 120"/>
          <p:cNvSpPr/>
          <p:nvPr/>
        </p:nvSpPr>
        <p:spPr>
          <a:xfrm>
            <a:off y="1815150" x="1743127"/>
            <a:ext cy="3661508" cx="565774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26" name="Shape 126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127" name="Shape 12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Let's clear our Desk IRL P2: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y="1568150" x="280786"/>
            <a:ext cy="3930899" cx="83120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Setting up VNC Server to autostart: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apt-get install tightvncserver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tightvncserver</a:t>
            </a:r>
          </a:p>
          <a:p>
            <a:pPr rtl="0" lvl="0">
              <a:buNone/>
            </a:pPr>
            <a:r>
              <a:rPr lang="en"/>
              <a:t>Provide a password when prompted.  This sets a default.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wget http://www.penguintutor.com/otherfiles/tightvncserver-init.txt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mv tightvncserver-init.txt /etc/init.d/tightvncserver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nano /etc/init.d/tightvncserver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Then Edit this line to look like this: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 $USER -c '/usr/bin/tightvncserver :1 -geometry 1920x1080 -depth 24 ' </a:t>
            </a:r>
          </a:p>
          <a:p>
            <a:pPr rtl="0" lvl="0">
              <a:buNone/>
            </a:pPr>
            <a:r>
              <a:rPr lang="en"/>
              <a:t>CTRL-X, Y to close and save.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chmod 755 /etc/init.d/tightvncserver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update-rc.d tightvncserver defaults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shutdown -r now</a:t>
            </a:r>
          </a:p>
          <a:p>
            <a:r>
              <a:t/>
            </a:r>
          </a:p>
          <a:p>
            <a:pPr rtl="0" lvl="0">
              <a:buNone/>
            </a:pPr>
            <a:r>
              <a:rPr sz="800" lang="en"/>
              <a:t>Source:</a:t>
            </a:r>
          </a:p>
          <a:p>
            <a:pPr rtl="0" lvl="0">
              <a:buNone/>
            </a:pPr>
            <a:r>
              <a:rPr sz="800" lang="en">
                <a:latin typeface="Courier New"/>
                <a:ea typeface="Courier New"/>
                <a:cs typeface="Courier New"/>
                <a:sym typeface="Courier New"/>
              </a:rPr>
              <a:t>http://www.raspberrypi.org/phpBB3/viewtopic.php?f=28&amp;t=11858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129" name="Shape 129"/>
          <p:cNvSpPr txBox="1"/>
          <p:nvPr/>
        </p:nvSpPr>
        <p:spPr>
          <a:xfrm>
            <a:off y="5581550" x="2005875"/>
            <a:ext cy="808800" cx="66122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Install the VNC viewer on your main machine, connect to the Pi using the following connection address: xxx.xxx.xxx.xxx:1  (IP adddress of the Pi followed by a :1)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35" name="Shape 135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136" name="Shape 13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node.js</a:t>
            </a:r>
          </a:p>
        </p:txBody>
      </p:sp>
      <p:sp>
        <p:nvSpPr>
          <p:cNvPr id="137" name="Shape 137"/>
          <p:cNvSpPr txBox="1"/>
          <p:nvPr/>
        </p:nvSpPr>
        <p:spPr>
          <a:xfrm>
            <a:off y="1568150" x="280786"/>
            <a:ext cy="3930899" cx="83120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Getting and installing node.js: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apt-get install nodejs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nodejs -v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That's it!!</a:t>
            </a:r>
          </a:p>
          <a:p>
            <a:pPr rtl="0" lvl="0">
              <a:buNone/>
            </a:pPr>
            <a:r>
              <a:rPr lang="en"/>
              <a:t>But, wait - That is old stuff, does not have npm!</a:t>
            </a:r>
          </a:p>
          <a:p>
            <a:r>
              <a:t/>
            </a:r>
          </a:p>
          <a:p>
            <a:pPr algn="ctr" rtl="0" lvl="0">
              <a:buNone/>
            </a:pPr>
            <a:r>
              <a:rPr sz="3600" lang="en">
                <a:solidFill>
                  <a:srgbClr val="FF0000"/>
                </a:solidFill>
              </a:rPr>
              <a:t>Awww, crap!</a:t>
            </a:r>
          </a:p>
          <a:p>
            <a:pPr algn="ctr"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http://jeelabs.org/2013/01/06/node-js-on-raspberry-pi/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y="5581550" x="2005875"/>
            <a:ext cy="808800" cx="66122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Install the VNC viewer on your main machine, connect to the Pi using the following connection address: xxx.xxx.xxx.xxx:1  (IP adddress of the Pi followed by a :1)</a:t>
            </a:r>
          </a:p>
        </p:txBody>
      </p:sp>
      <p:sp>
        <p:nvSpPr>
          <p:cNvPr id="139" name="Shape 139"/>
          <p:cNvSpPr/>
          <p:nvPr/>
        </p:nvSpPr>
        <p:spPr>
          <a:xfrm>
            <a:off y="474225" x="3470275"/>
            <a:ext cy="1295399" cx="375919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4" name="Shape 144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45" name="Shape 145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146" name="Shape 14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Other Things and Commands	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y="1568150" x="280786"/>
            <a:ext cy="3930899" cx="83120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apt-get update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apt-get upgrade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apt-get clean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uname -a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free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df -H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148" name="Shape 148"/>
          <p:cNvSpPr txBox="1"/>
          <p:nvPr/>
        </p:nvSpPr>
        <p:spPr>
          <a:xfrm>
            <a:off y="5581550" x="2005875"/>
            <a:ext cy="808800" cx="66122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Install the VNC viewer on your main machine, connect to the Pi using the following connection address: xxx.xxx.xxx.xxx:1  (IP adddress of the Pi followed by a :1)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2" name="Shape 32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33" name="Shape 3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History:</a:t>
            </a:r>
          </a:p>
        </p:txBody>
      </p:sp>
      <p:sp>
        <p:nvSpPr>
          <p:cNvPr id="34" name="Shape 34"/>
          <p:cNvSpPr txBox="1"/>
          <p:nvPr/>
        </p:nvSpPr>
        <p:spPr>
          <a:xfrm>
            <a:off y="1843100" x="428610"/>
            <a:ext cy="3677700" cx="7895100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
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pPr rtl="0" lvl="0" indent="-342900" marL="457200">
              <a:buClr>
                <a:srgbClr val="666666"/>
              </a:buClr>
              <a:buSzPct val="166666"/>
              <a:buFont typeface="Arial"/>
              <a:buChar char="•"/>
            </a:pPr>
            <a:r>
              <a:rPr u="sng" sz="1800" lang="en">
                <a:solidFill>
                  <a:schemeClr val="hlink"/>
                </a:solidFill>
                <a:hlinkClick r:id="rId5"/>
              </a:rPr>
              <a:t>http://en.wikipedia.org/wiki/Raspberry_Pi</a:t>
            </a:r>
          </a:p>
          <a:p>
            <a:pPr rtl="0" lvl="0" indent="-342900" marL="457200">
              <a:buClr>
                <a:srgbClr val="666666"/>
              </a:buClr>
              <a:buSzPct val="166666"/>
              <a:buFont typeface="Arial"/>
              <a:buChar char="•"/>
            </a:pPr>
            <a:r>
              <a:rPr u="sng" sz="1800" lang="en">
                <a:solidFill>
                  <a:schemeClr val="hlink"/>
                </a:solidFill>
                <a:hlinkClick r:id="rId6"/>
              </a:rPr>
              <a:t>http://www.raspberrypi.org/faqs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40" name="Shape 40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41" name="Shape 4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What is a Raspberry Pi?</a:t>
            </a:r>
          </a:p>
        </p:txBody>
      </p:sp>
      <p:sp>
        <p:nvSpPr>
          <p:cNvPr id="42" name="Shape 42"/>
          <p:cNvSpPr/>
          <p:nvPr/>
        </p:nvSpPr>
        <p:spPr>
          <a:xfrm>
            <a:off y="1810160" x="132625"/>
            <a:ext cy="3625961" cx="4118439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  <p:sp>
        <p:nvSpPr>
          <p:cNvPr id="43" name="Shape 43"/>
          <p:cNvSpPr/>
          <p:nvPr/>
        </p:nvSpPr>
        <p:spPr>
          <a:xfrm>
            <a:off y="2228850" x="4333995"/>
            <a:ext cy="3207272" cx="4810004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</p:sp>
      <p:sp>
        <p:nvSpPr>
          <p:cNvPr id="44" name="Shape 44"/>
          <p:cNvSpPr txBox="1"/>
          <p:nvPr/>
        </p:nvSpPr>
        <p:spPr>
          <a:xfrm>
            <a:off y="5835150" x="2842207"/>
            <a:ext cy="826499" cx="40898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All sordid details at:</a:t>
            </a:r>
          </a:p>
          <a:p>
            <a:pPr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http://www.raspberrypi.org/faqs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50" name="Shape 50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51" name="Shape 5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Basic Shopping List:</a:t>
            </a:r>
          </a:p>
        </p:txBody>
      </p:sp>
      <p:sp>
        <p:nvSpPr>
          <p:cNvPr id="52" name="Shape 52"/>
          <p:cNvSpPr txBox="1"/>
          <p:nvPr/>
        </p:nvSpPr>
        <p:spPr>
          <a:xfrm>
            <a:off y="1843100" x="2978928"/>
            <a:ext cy="3677700" cx="53447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Online:</a:t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"/>
              <a:t>Raspberry Pi</a:t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"/>
              <a:t>Powered USB hub</a:t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"/>
              <a:t>SD Card (8GB)</a:t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"/>
              <a:t>Power Adapter</a:t>
            </a:r>
          </a:p>
          <a:p>
            <a:pPr rtl="0" lvl="0" indent="-381000" marL="457200">
              <a:buClr>
                <a:srgbClr val="000000"/>
              </a:buClr>
              <a:buSzPct val="166666"/>
              <a:buFont typeface="Arial"/>
              <a:buChar char="•"/>
            </a:pPr>
            <a:r>
              <a:rPr sz="2400" lang="en"/>
              <a:t>Micro WiFi adapter (optional)</a:t>
            </a:r>
          </a:p>
          <a:p>
            <a:r>
              <a:t/>
            </a:r>
          </a:p>
          <a:p>
            <a:pPr rtl="0" lvl="0">
              <a:buNone/>
            </a:pPr>
            <a:r>
              <a:rPr sz="2400" lang="en"/>
              <a:t>Look in your closet for:</a:t>
            </a:r>
          </a:p>
          <a:p>
            <a:pPr rtl="0" lvl="0" indent="-381000" marL="457200">
              <a:buClr>
                <a:srgbClr val="666666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666666"/>
                </a:solidFill>
              </a:rPr>
              <a:t>USB Keyboard</a:t>
            </a:r>
          </a:p>
          <a:p>
            <a:pPr rtl="0" lvl="0" indent="-381000" marL="457200">
              <a:buClr>
                <a:srgbClr val="666666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666666"/>
                </a:solidFill>
              </a:rPr>
              <a:t>USB Mouse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58" name="Shape 58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59" name="Shape 5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First Steps: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y="1462100" x="504868"/>
            <a:ext cy="3677700" cx="8449200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 indent="-317500" marL="457200">
              <a:buClr>
                <a:srgbClr val="000000"/>
              </a:buClr>
              <a:buSzPct val="97222"/>
              <a:buFont typeface="Arial"/>
              <a:buChar char="•"/>
            </a:pPr>
            <a:r>
              <a:rPr sz="2400" lang="en"/>
              <a:t>
</a:t>
            </a:r>
            <a:r>
              <a:rPr sz="2400" lang="en">
                <a:solidFill>
                  <a:srgbClr val="0000FF"/>
                </a:solidFill>
              </a:rPr>
              <a:t>Go to www.raspberrypi.org/downloads</a:t>
            </a:r>
          </a:p>
          <a:p>
            <a:pPr rtl="0" lvl="1" indent="-317500" marL="914400">
              <a:buClr>
                <a:srgbClr val="000000"/>
              </a:buClr>
              <a:buSzPct val="58333"/>
              <a:buFont typeface="Courier New"/>
              <a:buChar char="o"/>
            </a:pPr>
            <a:r>
              <a:rPr sz="2400" lang="en"/>
              <a:t>Get your Linux distro image - I'll use the Debian "wheezy"</a:t>
            </a:r>
          </a:p>
          <a:p>
            <a:r>
              <a:t/>
            </a:r>
          </a:p>
          <a:p>
            <a:pPr rtl="0" lvl="0" indent="-317500" marL="457200">
              <a:buClr>
                <a:srgbClr val="000000"/>
              </a:buClr>
              <a:buSzPct val="97222"/>
              <a:buFont typeface="Arial"/>
              <a:buChar char="•"/>
            </a:pPr>
            <a:r>
              <a:rPr sz="2400" lang="en">
                <a:solidFill>
                  <a:srgbClr val="0000FF"/>
                </a:solidFill>
              </a:rPr>
              <a:t>Go to http://sourceforge.net/projects/win32diskimager/</a:t>
            </a:r>
          </a:p>
          <a:p>
            <a:pPr rtl="0" lvl="0" indent="457200" marL="457200">
              <a:buNone/>
            </a:pPr>
            <a:r>
              <a:rPr lang="en">
                <a:solidFill>
                  <a:srgbClr val="0000FF"/>
                </a:solidFill>
              </a:rPr>
              <a:t>(there is a link to it from www.raspberrypi.org/downloads page)</a:t>
            </a:r>
          </a:p>
          <a:p>
            <a:pPr rtl="0" lvl="1" indent="-317500" marL="914400">
              <a:buClr>
                <a:srgbClr val="000000"/>
              </a:buClr>
              <a:buSzPct val="58333"/>
              <a:buFont typeface="Courier New"/>
              <a:buChar char="o"/>
            </a:pPr>
            <a:r>
              <a:rPr sz="2400" lang="en"/>
              <a:t>Get and install Win 32 Disk Imager (well, unzip it)</a:t>
            </a:r>
          </a:p>
          <a:p>
            <a:r>
              <a:t/>
            </a:r>
          </a:p>
          <a:p>
            <a:r>
              <a:t/>
            </a:r>
          </a:p>
          <a:p>
            <a:pPr algn="ctr" rtl="0" lvl="0">
              <a:buNone/>
            </a:pPr>
            <a:r>
              <a:rPr b="1" sz="2400" lang="en">
                <a:solidFill>
                  <a:srgbClr val="9900FF"/>
                </a:solidFill>
              </a:rPr>
              <a:t>Burn the Debian "wheezy" image to your SD card</a:t>
            </a:r>
          </a:p>
          <a:p>
            <a:pPr algn="ctr" rtl="0" lvl="0">
              <a:buNone/>
            </a:pPr>
            <a:r>
              <a:rPr b="1" sz="3000" lang="en">
                <a:solidFill>
                  <a:srgbClr val="FF0000"/>
                </a:solidFill>
              </a:rPr>
              <a:t>MAKE SURE YOU BURN TO THE SD</a:t>
            </a:r>
          </a:p>
          <a:p>
            <a:pPr algn="ctr" rtl="0" lvl="0">
              <a:buNone/>
            </a:pPr>
            <a:r>
              <a:rPr b="1" sz="3000" lang="en">
                <a:solidFill>
                  <a:srgbClr val="FF0000"/>
                </a:solidFill>
              </a:rPr>
              <a:t>AND NOT YOUR HARD DRIVE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/>
          <p:nvPr/>
        </p:nvSpPr>
        <p:spPr>
          <a:xfrm>
            <a:off y="1545707" x="837675"/>
            <a:ext cy="4757272" cx="674871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66" name="Shape 66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67" name="Shape 67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  <p:sp>
        <p:nvSpPr>
          <p:cNvPr id="68" name="Shape 6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Put it all together: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74" name="Shape 74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75" name="Shape 7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First Boot:</a:t>
            </a:r>
          </a:p>
        </p:txBody>
      </p:sp>
      <p:sp>
        <p:nvSpPr>
          <p:cNvPr id="76" name="Shape 76"/>
          <p:cNvSpPr/>
          <p:nvPr/>
        </p:nvSpPr>
        <p:spPr>
          <a:xfrm>
            <a:off y="1304019" x="512650"/>
            <a:ext cy="3316076" cx="6758092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77" name="Shape 77"/>
          <p:cNvSpPr txBox="1"/>
          <p:nvPr/>
        </p:nvSpPr>
        <p:spPr>
          <a:xfrm>
            <a:off y="4810400" x="603950"/>
            <a:ext cy="995999" cx="6579900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You can always get back to these settings from a terminal window and typing:</a:t>
            </a:r>
          </a:p>
          <a:p>
            <a:pPr rtl="0" lvl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sudo raspi-config</a:t>
            </a:r>
          </a:p>
          <a:p>
            <a:r>
              <a:t/>
            </a:r>
          </a:p>
          <a:p>
            <a:pPr>
              <a:buNone/>
            </a:pPr>
            <a:r>
              <a:rPr lang="en"/>
              <a:t>Default username/passwd: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pi/raspberry</a:t>
            </a:r>
          </a:p>
        </p:txBody>
      </p:sp>
      <p:cxnSp>
        <p:nvCxnSpPr>
          <p:cNvPr id="78" name="Shape 78"/>
          <p:cNvCxnSpPr/>
          <p:nvPr/>
        </p:nvCxnSpPr>
        <p:spPr>
          <a:xfrm>
            <a:off y="2066150" x="826450"/>
            <a:ext cy="0" cx="741899"/>
          </a:xfrm>
          <a:prstGeom prst="straightConnector1">
            <a:avLst/>
          </a:prstGeom>
          <a:noFill/>
          <a:ln w="38100" cap="flat">
            <a:solidFill>
              <a:srgbClr val="FF9900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79" name="Shape 79"/>
          <p:cNvCxnSpPr/>
          <p:nvPr/>
        </p:nvCxnSpPr>
        <p:spPr>
          <a:xfrm>
            <a:off y="3368075" x="750250"/>
            <a:ext cy="0" cx="741899"/>
          </a:xfrm>
          <a:prstGeom prst="straightConnector1">
            <a:avLst/>
          </a:prstGeom>
          <a:noFill/>
          <a:ln w="38100" cap="flat">
            <a:solidFill>
              <a:srgbClr val="FF9900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80" name="Shape 80"/>
          <p:cNvCxnSpPr/>
          <p:nvPr/>
        </p:nvCxnSpPr>
        <p:spPr>
          <a:xfrm>
            <a:off y="3520475" x="750250"/>
            <a:ext cy="0" cx="741899"/>
          </a:xfrm>
          <a:prstGeom prst="straightConnector1">
            <a:avLst/>
          </a:prstGeom>
          <a:noFill/>
          <a:ln w="38100" cap="flat">
            <a:solidFill>
              <a:srgbClr val="FF9900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81" name="Shape 81"/>
          <p:cNvCxnSpPr/>
          <p:nvPr/>
        </p:nvCxnSpPr>
        <p:spPr>
          <a:xfrm>
            <a:off y="3672875" x="750250"/>
            <a:ext cy="0" cx="741899"/>
          </a:xfrm>
          <a:prstGeom prst="straightConnector1">
            <a:avLst/>
          </a:prstGeom>
          <a:noFill/>
          <a:ln w="38100" cap="flat">
            <a:solidFill>
              <a:srgbClr val="FF9900"/>
            </a:solidFill>
            <a:prstDash val="solid"/>
            <a:round/>
            <a:headEnd w="lg" len="lg" type="none"/>
            <a:tailEnd w="lg" len="lg" type="triangle"/>
          </a:ln>
        </p:spPr>
      </p:cxn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/>
          <p:nvPr/>
        </p:nvSpPr>
        <p:spPr>
          <a:xfrm>
            <a:off y="1384618" x="1462525"/>
            <a:ext cy="4895206" cx="655367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87" name="Shape 87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88" name="Shape 88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  <p:sp>
        <p:nvSpPr>
          <p:cNvPr id="89" name="Shape 8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And Shazam!: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/>
          <p:nvPr/>
        </p:nvSpPr>
        <p:spPr>
          <a:xfrm>
            <a:off y="0" x="6932107"/>
            <a:ext cy="1971544" cx="22118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95" name="Shape 95"/>
          <p:cNvSpPr/>
          <p:nvPr/>
        </p:nvSpPr>
        <p:spPr>
          <a:xfrm>
            <a:off y="5638800" x="0"/>
            <a:ext cy="1219200" cx="152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96" name="Shape 9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Oops!:</a:t>
            </a:r>
          </a:p>
        </p:txBody>
      </p:sp>
      <p:graphicFrame>
        <p:nvGraphicFramePr>
          <p:cNvPr id="97" name="Shape 97"/>
          <p:cNvGraphicFramePr/>
          <p:nvPr/>
        </p:nvGraphicFramePr>
        <p:xfrm>
          <a:off y="1874838" x="534075"/>
          <a:ext cy="3000000" cx="3000000"/>
        </p:xfrm>
        <a:graphic>
          <a:graphicData uri="http://schemas.openxmlformats.org/drawingml/2006/table">
            <a:tbl>
              <a:tblPr>
                <a:noFill/>
                <a:tableStyleId>{ACE92CAC-170B-475B-9DBE-67967719169D}</a:tableStyleId>
              </a:tblPr>
              <a:tblGrid>
                <a:gridCol w="538725"/>
                <a:gridCol w="623475"/>
                <a:gridCol w="923725"/>
                <a:gridCol w="3153550"/>
              </a:tblGrid>
              <a:tr h="2286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LED </a:t>
                      </a:r>
                    </a:p>
                  </a:txBody>
                  <a:tcPr marR="91425" marB="91425" marT="91425" marL="91425">
                    <a:solidFill>
                      <a:srgbClr val="FFF2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colour </a:t>
                      </a:r>
                    </a:p>
                  </a:txBody>
                  <a:tcPr marR="91425" marB="91425" marT="91425" marL="91425">
                    <a:solidFill>
                      <a:srgbClr val="FFF2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function </a:t>
                      </a:r>
                    </a:p>
                  </a:txBody>
                  <a:tcPr marR="91425" marB="91425" marT="91425" marL="91425">
                    <a:solidFill>
                      <a:srgbClr val="FFF2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normal status </a:t>
                      </a:r>
                    </a:p>
                  </a:txBody>
                  <a:tcPr marR="91425" marB="91425" marT="91425" marL="91425">
                    <a:solidFill>
                      <a:srgbClr val="FFF2CC"/>
                    </a:solidFill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ACT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green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card status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flashing during SD card activity </a:t>
                      </a:r>
                    </a:p>
                  </a:txBody>
                  <a:tcPr marR="91425" marB="91425" marT="91425" marL="91425"/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PWR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red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power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steady ON when Pi receives some power </a:t>
                      </a:r>
                    </a:p>
                  </a:txBody>
                  <a:tcPr marR="91425" marB="91425" marT="91425" marL="91425"/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FDX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orange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full duplex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on when Ethernet connection is full duplex </a:t>
                      </a:r>
                    </a:p>
                  </a:txBody>
                  <a:tcPr marR="91425" marB="91425" marT="91425" marL="91425"/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LNK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orange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link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on when Ethernet is connected </a:t>
                      </a:r>
                    </a:p>
                  </a:txBody>
                  <a:tcPr marR="91425" marB="91425" marT="91425" marL="91425"/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100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orange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100 Mbps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sz="900" lang="en"/>
                        <a:t>on when connection is 100 Mbps off when 10 Mbps</a:t>
                      </a:r>
                    </a:p>
                  </a:txBody>
                  <a:tcPr marR="91425" marB="91425" marT="91425" marL="91425"/>
                </a:tc>
              </a:tr>
            </a:tbl>
          </a:graphicData>
        </a:graphic>
      </p:graphicFrame>
      <p:sp>
        <p:nvSpPr>
          <p:cNvPr id="98" name="Shape 98"/>
          <p:cNvSpPr txBox="1"/>
          <p:nvPr/>
        </p:nvSpPr>
        <p:spPr>
          <a:xfrm>
            <a:off y="1417637" x="625575"/>
            <a:ext cy="457200" cx="3657600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What do the LEDs mean?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y="3829187" x="2773550"/>
            <a:ext cy="425099" cx="30000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r" rtl="0" lvl="0">
              <a:buNone/>
            </a:pPr>
            <a:r>
              <a:rPr lang="en" i="1"/>
              <a:t>elinux.org/R-Pi_Troubleshooting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y="4176125" x="457200"/>
            <a:ext cy="410100" cx="78158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b="1" sz="3000" lang="en">
                <a:solidFill>
                  <a:srgbClr val="FF0000"/>
                </a:solidFill>
              </a:rPr>
              <a:t>Most likely problem:  POWER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y="4704825" x="1486525"/>
            <a:ext cy="291299" cx="4957800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Solution: </a:t>
            </a:r>
          </a:p>
          <a:p>
            <a:pPr rtl="0" lvl="0">
              <a:buNone/>
            </a:pPr>
            <a:r>
              <a:rPr lang="en"/>
              <a:t>1. Better power adapter</a:t>
            </a:r>
          </a:p>
          <a:p>
            <a:pPr>
              <a:buNone/>
            </a:pPr>
            <a:r>
              <a:rPr lang="en"/>
              <a:t>2. Powered USB hub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